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92" r:id="rId5"/>
    <p:sldId id="259" r:id="rId6"/>
    <p:sldId id="301" r:id="rId7"/>
    <p:sldId id="294" r:id="rId8"/>
    <p:sldId id="295" r:id="rId9"/>
    <p:sldId id="296" r:id="rId10"/>
    <p:sldId id="297" r:id="rId11"/>
    <p:sldId id="298" r:id="rId12"/>
    <p:sldId id="288" r:id="rId13"/>
    <p:sldId id="270" r:id="rId14"/>
    <p:sldId id="282" r:id="rId15"/>
    <p:sldId id="276" r:id="rId16"/>
    <p:sldId id="299" r:id="rId17"/>
    <p:sldId id="311" r:id="rId18"/>
    <p:sldId id="313" r:id="rId19"/>
    <p:sldId id="312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291" r:id="rId30"/>
    <p:sldId id="278" r:id="rId31"/>
    <p:sldId id="30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333399"/>
    <a:srgbClr val="FFFF29"/>
    <a:srgbClr val="FFFF66"/>
    <a:srgbClr val="FFFFFF"/>
    <a:srgbClr val="99FFCC"/>
    <a:srgbClr val="33CC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897" autoAdjust="0"/>
    <p:restoredTop sz="94660"/>
  </p:normalViewPr>
  <p:slideViewPr>
    <p:cSldViewPr>
      <p:cViewPr>
        <p:scale>
          <a:sx n="66" d="100"/>
          <a:sy n="66" d="100"/>
        </p:scale>
        <p:origin x="-1272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0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9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02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89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96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41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27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4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41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93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8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6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59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54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4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23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4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54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92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11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3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5E9EFF"/>
            </a:gs>
            <a:gs pos="37000">
              <a:srgbClr val="85C2FF"/>
            </a:gs>
            <a:gs pos="62000">
              <a:srgbClr val="00B0F0">
                <a:lumMod val="50000"/>
                <a:lumOff val="50000"/>
                <a:alpha val="80000"/>
              </a:srgbClr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EB3D-35D9-44FC-9740-FEA171A537F9}" type="datetimeFigureOut">
              <a:rPr lang="ru-RU" smtClean="0"/>
              <a:pPr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 dir="l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5E9EFF"/>
            </a:gs>
            <a:gs pos="37000">
              <a:srgbClr val="85C2FF"/>
            </a:gs>
            <a:gs pos="62000">
              <a:srgbClr val="00B0F0">
                <a:lumMod val="50000"/>
                <a:lumOff val="50000"/>
                <a:alpha val="80000"/>
              </a:srgbClr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4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5E9EFF"/>
            </a:gs>
            <a:gs pos="37000">
              <a:srgbClr val="85C2FF"/>
            </a:gs>
            <a:gs pos="62000">
              <a:srgbClr val="00B0F0">
                <a:lumMod val="50000"/>
                <a:lumOff val="50000"/>
                <a:alpha val="80000"/>
              </a:srgbClr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EB3D-35D9-44FC-9740-FEA171A537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C3D3-E256-452F-A77F-F64B2E57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61.jpeg"/><Relationship Id="rId4" Type="http://schemas.openxmlformats.org/officeDocument/2006/relationships/image" Target="../media/image58.jpeg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7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microsoft.com/office/2007/relationships/hdphoto" Target="../media/hdphoto12.wdp"/><Relationship Id="rId10" Type="http://schemas.microsoft.com/office/2007/relationships/hdphoto" Target="../media/hdphoto14.wdp"/><Relationship Id="rId4" Type="http://schemas.openxmlformats.org/officeDocument/2006/relationships/image" Target="../media/image72.jpeg"/><Relationship Id="rId9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79.jpeg"/><Relationship Id="rId10" Type="http://schemas.openxmlformats.org/officeDocument/2006/relationships/image" Target="../media/image83.jpeg"/><Relationship Id="rId4" Type="http://schemas.openxmlformats.org/officeDocument/2006/relationships/image" Target="../media/image78.jpeg"/><Relationship Id="rId9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" y="-216082"/>
            <a:ext cx="9018495" cy="5549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r="2848"/>
          <a:stretch/>
        </p:blipFill>
        <p:spPr>
          <a:xfrm>
            <a:off x="450911" y="4797152"/>
            <a:ext cx="8280920" cy="14906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2" b="96257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" y="2276872"/>
            <a:ext cx="1256928" cy="15669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r="10564"/>
          <a:stretch/>
        </p:blipFill>
        <p:spPr>
          <a:xfrm>
            <a:off x="6535587" y="-126776"/>
            <a:ext cx="2664296" cy="26856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33045" y="5964587"/>
            <a:ext cx="52779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Педагог: С. </a:t>
            </a:r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А. </a:t>
            </a:r>
            <a:r>
              <a:rPr lang="ru-RU" sz="36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Золотарева</a:t>
            </a:r>
            <a:endParaRPr lang="ru-RU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rgbClr val="000066"/>
                </a:solidFill>
                <a:latin typeface="Times New Roman"/>
                <a:ea typeface="Times New Roman"/>
              </a:rPr>
              <a:t>Мозаичная </a:t>
            </a:r>
            <a:r>
              <a:rPr lang="ru-RU" sz="3200" b="1" i="1" dirty="0" err="1">
                <a:solidFill>
                  <a:srgbClr val="000066"/>
                </a:solidFill>
                <a:latin typeface="Times New Roman"/>
                <a:ea typeface="Times New Roman"/>
              </a:rPr>
              <a:t>пластилинография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492406" cy="2329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68" y="1434863"/>
            <a:ext cx="2633095" cy="3302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1061"/>
            <a:ext cx="3519025" cy="2668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37535"/>
            <a:ext cx="4283968" cy="2676034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0066"/>
                </a:solidFill>
                <a:latin typeface="Times New Roman"/>
                <a:ea typeface="Times New Roman"/>
              </a:rPr>
              <a:t>Контурная </a:t>
            </a:r>
            <a:r>
              <a:rPr lang="ru-RU" sz="3200" b="1" i="1" dirty="0" err="1">
                <a:solidFill>
                  <a:srgbClr val="000066"/>
                </a:solidFill>
                <a:latin typeface="Times New Roman"/>
                <a:ea typeface="Times New Roman"/>
              </a:rPr>
              <a:t>пластилинография</a:t>
            </a:r>
            <a:r>
              <a:rPr lang="ru-RU" sz="3200" dirty="0">
                <a:solidFill>
                  <a:srgbClr val="000066"/>
                </a:solidFill>
                <a:latin typeface="Times New Roman"/>
                <a:ea typeface="Times New Roman"/>
              </a:rPr>
              <a:t> 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381258" cy="4909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4656" r="5497" b="4549"/>
          <a:stretch/>
        </p:blipFill>
        <p:spPr>
          <a:xfrm>
            <a:off x="4139952" y="1802303"/>
            <a:ext cx="4433483" cy="3986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48680"/>
            <a:ext cx="6887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0066"/>
                </a:solidFill>
                <a:latin typeface="Times New Roman"/>
                <a:ea typeface="Times New Roman"/>
              </a:rPr>
              <a:t>Многослойная </a:t>
            </a:r>
            <a:r>
              <a:rPr lang="ru-RU" sz="3200" b="1" i="1" dirty="0" err="1">
                <a:solidFill>
                  <a:srgbClr val="000066"/>
                </a:solidFill>
                <a:latin typeface="Times New Roman"/>
                <a:ea typeface="Times New Roman"/>
              </a:rPr>
              <a:t>пластилинография</a:t>
            </a:r>
            <a:r>
              <a:rPr lang="ru-RU" sz="3200" dirty="0">
                <a:solidFill>
                  <a:srgbClr val="000066"/>
                </a:solidFill>
                <a:latin typeface="Times New Roman"/>
                <a:ea typeface="Times New Roman"/>
              </a:rPr>
              <a:t> </a:t>
            </a:r>
            <a:endParaRPr lang="ru-RU" sz="3200" dirty="0">
              <a:solidFill>
                <a:srgbClr val="00006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8" y="1268760"/>
            <a:ext cx="841851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9" y="3208536"/>
            <a:ext cx="4188115" cy="3464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34075" r="24603" b="17036"/>
          <a:stretch/>
        </p:blipFill>
        <p:spPr>
          <a:xfrm>
            <a:off x="4859402" y="3208536"/>
            <a:ext cx="4020458" cy="3464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72316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0066"/>
                </a:solidFill>
                <a:latin typeface="Times New Roman"/>
                <a:ea typeface="Times New Roman"/>
              </a:rPr>
              <a:t>Фактурная </a:t>
            </a:r>
            <a:r>
              <a:rPr lang="ru-RU" sz="3200" b="1" i="1" dirty="0" err="1">
                <a:solidFill>
                  <a:srgbClr val="000066"/>
                </a:solidFill>
                <a:latin typeface="Times New Roman"/>
                <a:ea typeface="Times New Roman"/>
              </a:rPr>
              <a:t>пластилинография</a:t>
            </a:r>
            <a:r>
              <a:rPr lang="ru-RU" sz="3200" dirty="0">
                <a:solidFill>
                  <a:srgbClr val="000066"/>
                </a:solidFill>
                <a:latin typeface="Times New Roman"/>
                <a:ea typeface="Times New Roman"/>
              </a:rPr>
              <a:t> </a:t>
            </a:r>
            <a:endParaRPr lang="ru-RU" sz="3200" dirty="0">
              <a:solidFill>
                <a:srgbClr val="000066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8570"/>
          <a:stretch/>
        </p:blipFill>
        <p:spPr>
          <a:xfrm>
            <a:off x="4682209" y="1449377"/>
            <a:ext cx="3982978" cy="321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8507" r="5132" b="5568"/>
          <a:stretch/>
        </p:blipFill>
        <p:spPr>
          <a:xfrm>
            <a:off x="611560" y="1484784"/>
            <a:ext cx="3387891" cy="4469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85183"/>
            <a:ext cx="3995936" cy="1793497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e85/000601f4-466973b7/img1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6" y="404664"/>
            <a:ext cx="8358245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877665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832648"/>
          </a:xfrm>
          <a:noFill/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kern="18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Пластилинография</a:t>
            </a:r>
            <a:r>
              <a:rPr lang="ru-RU" sz="3600" b="1" kern="1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kern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как средство развития творческих способностей детей с ОВЗ 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3600" dirty="0">
                <a:latin typeface="Times New Roman"/>
                <a:ea typeface="Times New Roman"/>
              </a:rPr>
              <a:t>На сегодняшний день в ФГОС сказано, что все дети имеют право на образование, и дети с ОВЗ с различной степени </a:t>
            </a:r>
            <a:r>
              <a:rPr lang="ru-RU" sz="3600" dirty="0" smtClean="0">
                <a:latin typeface="Times New Roman"/>
                <a:ea typeface="Times New Roman"/>
              </a:rPr>
              <a:t>тяжести.</a:t>
            </a:r>
            <a:r>
              <a:rPr lang="ru-RU" sz="36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4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Использавание</a:t>
            </a:r>
            <a:r>
              <a:rPr lang="ru-RU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приемов лепки по возрастам:</a:t>
            </a:r>
            <a:endParaRPr lang="ru-RU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возраст: 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раскатывание,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скатывание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вдавливание 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пальцем,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прищипывание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сплющивание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оттягивание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присоединение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возраст: </a:t>
            </a:r>
            <a:r>
              <a:rPr 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Добавляется:</a:t>
            </a:r>
            <a:endParaRPr lang="ru-RU" sz="28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примазывание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защипывание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вытягивание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сглаживание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возраст: 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Совершенствуется техника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лепки, используются 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знакомые приемы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лепки,  декорирование, собственный замысел.</a:t>
            </a:r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25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8"/>
          <a:stretch/>
        </p:blipFill>
        <p:spPr>
          <a:xfrm>
            <a:off x="1331640" y="1052736"/>
            <a:ext cx="6912768" cy="49685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91276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25252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лепке из пластилина для детей 3-4 лет</a:t>
            </a:r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643050"/>
            <a:ext cx="4850283" cy="370159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5" y="1643051"/>
            <a:ext cx="4786345" cy="36499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1643050"/>
            <a:ext cx="4831172" cy="364333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8794" y="1643050"/>
            <a:ext cx="4857784" cy="371615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8794" y="1643050"/>
            <a:ext cx="4849229" cy="371477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1" name="Рисунок 10" descr="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8794" y="1643049"/>
            <a:ext cx="4857784" cy="368272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Рисунок 11" descr="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28794" y="1643049"/>
            <a:ext cx="4857784" cy="369221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3" name="Рисунок 12" descr="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28794" y="1643049"/>
            <a:ext cx="4857784" cy="370634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4" name="Рисунок 13" descr="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28794" y="1643050"/>
            <a:ext cx="4964538" cy="371477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5" name="Рисунок 14" descr="IMG_20190715_143440_resized_20190715_02360882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28794" y="1643050"/>
            <a:ext cx="5000660" cy="385765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1546607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карта для детей старшего дошкольного возраста, по лепке из пластилина</a:t>
            </a:r>
            <a:endParaRPr lang="ru-RU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4f544a423c209ff8ecb8abae765f34bc.jpg"/>
          <p:cNvPicPr>
            <a:picLocks noChangeAspect="1"/>
          </p:cNvPicPr>
          <p:nvPr/>
        </p:nvPicPr>
        <p:blipFill>
          <a:blip r:embed="rId2"/>
          <a:srcRect l="10663" t="8333" r="10663" b="8333"/>
          <a:stretch>
            <a:fillRect/>
          </a:stretch>
        </p:blipFill>
        <p:spPr>
          <a:xfrm>
            <a:off x="428596" y="2071678"/>
            <a:ext cx="2571768" cy="395656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2005627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"/>
          <a:stretch/>
        </p:blipFill>
        <p:spPr>
          <a:xfrm>
            <a:off x="4057" y="1700809"/>
            <a:ext cx="9139943" cy="51571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554" y="332656"/>
            <a:ext cx="871296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-150" dirty="0">
                <a:ln w="2540">
                  <a:solidFill>
                    <a:srgbClr val="000066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</a:rPr>
              <a:t>«Рука – это вышедший наружу мозг человека»</a:t>
            </a:r>
            <a:r>
              <a:rPr lang="ru-RU" sz="4800" b="1" spc="-150" dirty="0">
                <a:ln w="2540">
                  <a:solidFill>
                    <a:srgbClr val="000066"/>
                  </a:solidFill>
                </a:ln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endParaRPr lang="ru-RU" sz="4800" b="1" spc="-150" dirty="0" smtClean="0">
              <a:ln w="2540">
                <a:solidFill>
                  <a:srgbClr val="000066"/>
                </a:solidFill>
              </a:ln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Calibri"/>
              </a:rPr>
              <a:t>(философ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Calibri"/>
              </a:rPr>
              <a:t>, педагог </a:t>
            </a:r>
            <a:r>
              <a:rPr lang="ru-RU" sz="2800" b="1" dirty="0" err="1">
                <a:solidFill>
                  <a:srgbClr val="000000"/>
                </a:solidFill>
                <a:latin typeface="Times New Roman"/>
                <a:ea typeface="Calibri"/>
              </a:rPr>
              <a:t>Иммануил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Calibri"/>
              </a:rPr>
              <a:t> Кант)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8330516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_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571480"/>
            <a:ext cx="5214974" cy="5619790"/>
          </a:xfrm>
          <a:ln w="19050">
            <a:solidFill>
              <a:srgbClr val="002060"/>
            </a:solidFill>
          </a:ln>
        </p:spPr>
      </p:pic>
      <p:pic>
        <p:nvPicPr>
          <p:cNvPr id="5" name="Рисунок 4" descr="3_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70" y="500043"/>
            <a:ext cx="5214974" cy="5786478"/>
          </a:xfrm>
          <a:prstGeom prst="rect">
            <a:avLst/>
          </a:prstGeom>
        </p:spPr>
      </p:pic>
      <p:pic>
        <p:nvPicPr>
          <p:cNvPr id="6" name="Рисунок 5" descr="4_17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500042"/>
            <a:ext cx="5286394" cy="5786478"/>
          </a:xfrm>
          <a:prstGeom prst="rect">
            <a:avLst/>
          </a:prstGeom>
        </p:spPr>
      </p:pic>
      <p:pic>
        <p:nvPicPr>
          <p:cNvPr id="7" name="Рисунок 6" descr="5_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2" y="500042"/>
            <a:ext cx="5357850" cy="5786478"/>
          </a:xfrm>
          <a:prstGeom prst="rect">
            <a:avLst/>
          </a:prstGeom>
        </p:spPr>
      </p:pic>
      <p:pic>
        <p:nvPicPr>
          <p:cNvPr id="8" name="Рисунок 7" descr="6_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232" y="500042"/>
            <a:ext cx="5357850" cy="5786478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f1888fc68460d606bb8e6a0534db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857232"/>
            <a:ext cx="7286676" cy="413537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Рисунок 4" descr="lepka-petu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500042"/>
            <a:ext cx="7286676" cy="5962650"/>
          </a:xfrm>
          <a:prstGeom prst="rect">
            <a:avLst/>
          </a:prstGeom>
        </p:spPr>
      </p:pic>
      <p:pic>
        <p:nvPicPr>
          <p:cNvPr id="6" name="Рисунок 5" descr="IMG_20180321_0759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14290"/>
            <a:ext cx="8215370" cy="636660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1990" cy="9397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Идеи лепки: </a:t>
            </a:r>
            <a:b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 descr="1523187445579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20" y="928670"/>
            <a:ext cx="3267075" cy="330517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Рисунок 4" descr="1523187446137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8108" t="20149" b="10448"/>
          <a:stretch>
            <a:fillRect/>
          </a:stretch>
        </p:blipFill>
        <p:spPr>
          <a:xfrm rot="16200000">
            <a:off x="3606797" y="1277697"/>
            <a:ext cx="2341125" cy="22145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Рисунок 5" descr="1523187446556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2500" r="7692" b="18269"/>
          <a:stretch>
            <a:fillRect/>
          </a:stretch>
        </p:blipFill>
        <p:spPr>
          <a:xfrm rot="16200000">
            <a:off x="6143640" y="1214418"/>
            <a:ext cx="2313059" cy="231306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Рисунок 6" descr="IMG_20180312_095312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7752" y="3710616"/>
            <a:ext cx="2979308" cy="293617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026" name="Picture 2" descr="C:\Users\дом\Desktop\лепилки\152153629118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00298" y="4357694"/>
            <a:ext cx="2143140" cy="22242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IMG_20190122_162046_resized_20190716_030945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571480"/>
            <a:ext cx="7620053" cy="571504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Рисунок 6" descr="IMG_20190212_162133_resized_20190716_030815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571480"/>
            <a:ext cx="7715304" cy="578647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Рисунок 7" descr="IMG_20190212_162121_resized_20190716_0309427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571480"/>
            <a:ext cx="7810554" cy="585791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90408_152657_resized_20190716_030812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399" t="2775" r="7507" b="5657"/>
          <a:stretch>
            <a:fillRect/>
          </a:stretch>
        </p:blipFill>
        <p:spPr>
          <a:xfrm>
            <a:off x="4643438" y="500042"/>
            <a:ext cx="4214842" cy="6047382"/>
          </a:xfrm>
          <a:ln w="19050">
            <a:solidFill>
              <a:srgbClr val="002060"/>
            </a:solidFill>
          </a:ln>
        </p:spPr>
      </p:pic>
      <p:pic>
        <p:nvPicPr>
          <p:cNvPr id="5" name="Рисунок 4" descr="IMG_20190408_152706_resized_20190716_030813772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20" y="1785926"/>
            <a:ext cx="4143404" cy="310755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14348" y="642918"/>
            <a:ext cx="3286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Идеи лепки: </a:t>
            </a:r>
            <a:endParaRPr lang="ru-RU" sz="4000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90131_125915_resized_20190716_030945989.jpg"/>
          <p:cNvPicPr>
            <a:picLocks noChangeAspect="1"/>
          </p:cNvPicPr>
          <p:nvPr/>
        </p:nvPicPr>
        <p:blipFill>
          <a:blip r:embed="rId2" cstate="print"/>
          <a:srcRect l="14843" r="13281"/>
          <a:stretch>
            <a:fillRect/>
          </a:stretch>
        </p:blipFill>
        <p:spPr>
          <a:xfrm>
            <a:off x="714348" y="357166"/>
            <a:ext cx="3429024" cy="33544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Рисунок 5" descr="IMG_20190131_125936_resized_20190716_030943679.jpg"/>
          <p:cNvPicPr>
            <a:picLocks noChangeAspect="1"/>
          </p:cNvPicPr>
          <p:nvPr/>
        </p:nvPicPr>
        <p:blipFill>
          <a:blip r:embed="rId3" cstate="print"/>
          <a:srcRect l="18750" r="5468"/>
          <a:stretch>
            <a:fillRect/>
          </a:stretch>
        </p:blipFill>
        <p:spPr>
          <a:xfrm>
            <a:off x="5143504" y="357166"/>
            <a:ext cx="3393165" cy="33575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Рисунок 6" descr="IMG_20190131_183739_resized_20190716_030946880.jpg"/>
          <p:cNvPicPr>
            <a:picLocks noChangeAspect="1"/>
          </p:cNvPicPr>
          <p:nvPr/>
        </p:nvPicPr>
        <p:blipFill>
          <a:blip r:embed="rId4" cstate="print"/>
          <a:srcRect l="3071"/>
          <a:stretch>
            <a:fillRect/>
          </a:stretch>
        </p:blipFill>
        <p:spPr>
          <a:xfrm>
            <a:off x="5072066" y="3929066"/>
            <a:ext cx="2900303" cy="26431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 descr="IMG_20190131_183827_resized_20190716_030945073.jpg"/>
          <p:cNvPicPr>
            <a:picLocks noChangeAspect="1"/>
          </p:cNvPicPr>
          <p:nvPr/>
        </p:nvPicPr>
        <p:blipFill>
          <a:blip r:embed="rId5" cstate="print"/>
          <a:srcRect t="5208" r="5294"/>
          <a:stretch>
            <a:fillRect/>
          </a:stretch>
        </p:blipFill>
        <p:spPr>
          <a:xfrm>
            <a:off x="1500166" y="3857628"/>
            <a:ext cx="2786082" cy="27146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225_092331_resized_20190716_03081338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844" t="4166" r="14062"/>
          <a:stretch>
            <a:fillRect/>
          </a:stretch>
        </p:blipFill>
        <p:spPr>
          <a:xfrm rot="10800000">
            <a:off x="1285852" y="357166"/>
            <a:ext cx="2967770" cy="30003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Рисунок 4" descr="IMG_20190225_092804_resized_20190716_03081903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66" t="15625" r="2778" b="13541"/>
          <a:stretch>
            <a:fillRect/>
          </a:stretch>
        </p:blipFill>
        <p:spPr>
          <a:xfrm rot="16200000">
            <a:off x="5165894" y="406213"/>
            <a:ext cx="3000396" cy="30451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Рисунок 5" descr="IMG_20190225_093838_resized_20190716_030813003.jpg"/>
          <p:cNvPicPr>
            <a:picLocks noChangeAspect="1"/>
          </p:cNvPicPr>
          <p:nvPr/>
        </p:nvPicPr>
        <p:blipFill>
          <a:blip r:embed="rId6" cstate="print"/>
          <a:srcRect l="6944" t="14583" r="6944" b="21875"/>
          <a:stretch>
            <a:fillRect/>
          </a:stretch>
        </p:blipFill>
        <p:spPr>
          <a:xfrm rot="16200000">
            <a:off x="6072185" y="3643330"/>
            <a:ext cx="2857519" cy="28574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Рисунок 6" descr="IMG_20190225_093858_resized_20190716_030812154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2500" r="4166" b="15625"/>
          <a:stretch>
            <a:fillRect/>
          </a:stretch>
        </p:blipFill>
        <p:spPr>
          <a:xfrm rot="16200000">
            <a:off x="3071809" y="3643309"/>
            <a:ext cx="2857509" cy="28575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 descr="IMG_20190225_092331_resized_20190716_030813387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844" t="4166" r="14062"/>
          <a:stretch>
            <a:fillRect/>
          </a:stretch>
        </p:blipFill>
        <p:spPr>
          <a:xfrm rot="10800000">
            <a:off x="0" y="3643314"/>
            <a:ext cx="2857520" cy="288891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71800" y="404664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Идеи лепки: </a:t>
            </a:r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4" y="1196752"/>
            <a:ext cx="3910186" cy="3369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r="17938"/>
          <a:stretch/>
        </p:blipFill>
        <p:spPr>
          <a:xfrm>
            <a:off x="4785702" y="1249256"/>
            <a:ext cx="2452915" cy="3264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142984"/>
            <a:ext cx="4071966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142984"/>
            <a:ext cx="3909144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5" descr="C:\Users\дом\Desktop\лепилки\IMG_20170328_1431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6056"/>
            <a:ext cx="9144000" cy="6661944"/>
          </a:xfrm>
          <a:prstGeom prst="rect">
            <a:avLst/>
          </a:prstGeom>
          <a:noFill/>
        </p:spPr>
      </p:pic>
      <p:pic>
        <p:nvPicPr>
          <p:cNvPr id="2051" name="Picture 3" descr="C:\Users\дом\Desktop\лепилки\150417996655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41" y="0"/>
            <a:ext cx="9093759" cy="6858000"/>
          </a:xfrm>
          <a:prstGeom prst="rect">
            <a:avLst/>
          </a:prstGeom>
          <a:noFill/>
        </p:spPr>
      </p:pic>
      <p:pic>
        <p:nvPicPr>
          <p:cNvPr id="2050" name="Picture 2" descr="C:\Users\дом\Desktop\лепилки\1504179969578.jpg"/>
          <p:cNvPicPr>
            <a:picLocks noChangeAspect="1" noChangeArrowheads="1"/>
          </p:cNvPicPr>
          <p:nvPr/>
        </p:nvPicPr>
        <p:blipFill>
          <a:blip r:embed="rId9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0134" cy="6858000"/>
          </a:xfrm>
          <a:prstGeom prst="rect">
            <a:avLst/>
          </a:prstGeom>
          <a:noFill/>
        </p:spPr>
      </p:pic>
      <p:pic>
        <p:nvPicPr>
          <p:cNvPr id="16" name="Рисунок 15" descr="IMG_20170324_0947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AutoShape 118" descr="http://paidagogos.com/wp-content/uploads/2017/03/1-52-425x421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" y="184165"/>
            <a:ext cx="8740080" cy="64633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 при работе с пластилином: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Твердый пластилин можно разогреть в горячей воде (но не заливать кипятком).</a:t>
            </a:r>
            <a:endParaRPr kumimoji="0" lang="ru-RU" alt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Использовать в работе не бумагу, а плотный картон, чтобы не происходило ее деформации при выполнении приемов придавливания, </a:t>
            </a:r>
            <a:r>
              <a:rPr kumimoji="0" lang="ru-RU" altLang="ru-RU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примазывания</a:t>
            </a: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сглаживания, расплющивания.</a:t>
            </a:r>
            <a:endParaRPr kumimoji="0" lang="ru-RU" alt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-Поверхность картона можно покрыть скотчем. Это поможет избежать появления жирных пятен.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-Можно покрыть готовую работу бесцветным лаком,</a:t>
            </a:r>
            <a:r>
              <a:rPr kumimoji="0" lang="ru-RU" altLang="ru-RU" sz="2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и</a:t>
            </a: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зделие становится более прочным и сохраняет яркость.</a:t>
            </a:r>
            <a:endParaRPr kumimoji="0" lang="ru-RU" alt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Используйте</a:t>
            </a:r>
            <a:r>
              <a:rPr kumimoji="0" lang="ru-RU" altLang="ru-RU" sz="2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б</a:t>
            </a: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росовый и природный материалы - для создания игровых фантазийных ситуаций: бусинки, шишки, семечки, зёрнышки, ракушки и т. д.</a:t>
            </a:r>
            <a:r>
              <a:rPr kumimoji="0" lang="ru-RU" altLang="ru-RU" sz="2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в соответствии возраста ребенка.</a:t>
            </a:r>
            <a:endParaRPr kumimoji="0" lang="ru-RU" alt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2476872"/>
          </a:xfrm>
        </p:spPr>
        <p:txBody>
          <a:bodyPr/>
          <a:lstStyle/>
          <a:p>
            <a:pPr marL="0" indent="0" algn="r">
              <a:buNone/>
            </a:pPr>
            <a:r>
              <a:rPr lang="ru-RU" sz="2400" dirty="0">
                <a:solidFill>
                  <a:srgbClr val="333333"/>
                </a:solidFill>
                <a:latin typeface="Segoe UI"/>
                <a:ea typeface="Calibri"/>
              </a:rPr>
              <a:t/>
            </a:r>
            <a:br>
              <a:rPr lang="ru-RU" sz="2400" dirty="0">
                <a:solidFill>
                  <a:srgbClr val="333333"/>
                </a:solidFill>
                <a:latin typeface="Segoe UI"/>
                <a:ea typeface="Calibri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/>
                <a:ea typeface="Calibri"/>
              </a:rPr>
              <a:t>„Только посредством образования может человек стать человеком“ </a:t>
            </a:r>
            <a:r>
              <a:rPr lang="ru-RU" sz="4000" b="1" dirty="0" smtClean="0">
                <a:solidFill>
                  <a:srgbClr val="C00000"/>
                </a:solidFill>
                <a:latin typeface="Times New Roman"/>
                <a:ea typeface="Calibri"/>
              </a:rPr>
              <a:t>                      </a:t>
            </a:r>
            <a:r>
              <a:rPr lang="ru-RU" sz="2800" dirty="0" err="1" smtClean="0">
                <a:solidFill>
                  <a:srgbClr val="000066"/>
                </a:solidFill>
                <a:latin typeface="Times New Roman"/>
                <a:ea typeface="Calibri"/>
              </a:rPr>
              <a:t>Иммануил</a:t>
            </a:r>
            <a:r>
              <a:rPr lang="ru-RU" sz="2800" dirty="0" smtClean="0">
                <a:solidFill>
                  <a:srgbClr val="000066"/>
                </a:solidFill>
                <a:latin typeface="Times New Roman"/>
                <a:ea typeface="Calibri"/>
              </a:rPr>
              <a:t> </a:t>
            </a:r>
            <a:r>
              <a:rPr lang="ru-RU" sz="2800" dirty="0">
                <a:solidFill>
                  <a:srgbClr val="000066"/>
                </a:solidFill>
                <a:latin typeface="Times New Roman"/>
                <a:ea typeface="Calibri"/>
              </a:rPr>
              <a:t>Кант</a:t>
            </a:r>
            <a:endParaRPr lang="ru-RU" sz="2800" dirty="0">
              <a:solidFill>
                <a:srgbClr val="000066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536504" cy="402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0" b="22653"/>
          <a:stretch/>
        </p:blipFill>
        <p:spPr>
          <a:xfrm>
            <a:off x="5220072" y="5266067"/>
            <a:ext cx="3347864" cy="1176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8678" r="11058" b="8783"/>
          <a:stretch/>
        </p:blipFill>
        <p:spPr>
          <a:xfrm rot="19888699">
            <a:off x="6715745" y="3292774"/>
            <a:ext cx="1776584" cy="19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6163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5921" r="5806" b="23392"/>
          <a:stretch/>
        </p:blipFill>
        <p:spPr>
          <a:xfrm>
            <a:off x="5613812" y="2924944"/>
            <a:ext cx="3624636" cy="3948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23343" r="15673" b="25400"/>
          <a:stretch/>
        </p:blipFill>
        <p:spPr>
          <a:xfrm>
            <a:off x="251520" y="4521830"/>
            <a:ext cx="5471887" cy="231077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3240360"/>
          </a:xfrm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000066"/>
                </a:solidFill>
                <a:latin typeface="Times New Roman"/>
                <a:ea typeface="Times New Roman"/>
              </a:rPr>
              <a:t>Пластилинография</a:t>
            </a:r>
            <a:r>
              <a:rPr lang="ru-RU" sz="3200" b="1" dirty="0">
                <a:solidFill>
                  <a:srgbClr val="000066"/>
                </a:solidFill>
                <a:latin typeface="Times New Roman"/>
                <a:ea typeface="Times New Roman"/>
              </a:rPr>
              <a:t> – это нетрадиционная техника изобразительного искусства, принцип которой заключается в создании лепной картины с изображением </a:t>
            </a:r>
            <a:r>
              <a:rPr lang="ru-RU" sz="3200" b="1" dirty="0" err="1">
                <a:solidFill>
                  <a:srgbClr val="000066"/>
                </a:solidFill>
                <a:latin typeface="Times New Roman"/>
                <a:ea typeface="Times New Roman"/>
              </a:rPr>
              <a:t>полуобъемных</a:t>
            </a:r>
            <a:r>
              <a:rPr lang="ru-RU" sz="3200" b="1" dirty="0">
                <a:solidFill>
                  <a:srgbClr val="000066"/>
                </a:solidFill>
                <a:latin typeface="Times New Roman"/>
                <a:ea typeface="Times New Roman"/>
              </a:rPr>
              <a:t> предметов по горизонтальной поверхности</a:t>
            </a:r>
            <a:r>
              <a:rPr lang="ru-RU" sz="3200" dirty="0">
                <a:solidFill>
                  <a:srgbClr val="000066"/>
                </a:solidFill>
                <a:latin typeface="Times New Roman"/>
                <a:ea typeface="Times New Roman"/>
              </a:rPr>
              <a:t>. </a:t>
            </a:r>
            <a:endParaRPr lang="ru-RU" sz="32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лепкой комплексно воздействует на развитие ребенка</a:t>
            </a:r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74548" y="2420888"/>
            <a:ext cx="2033555" cy="1789314"/>
          </a:xfrm>
          <a:prstGeom prst="ellipse">
            <a:avLst/>
          </a:prstGeom>
          <a:solidFill>
            <a:srgbClr val="FFFF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12776"/>
            <a:ext cx="2592288" cy="165618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сенсорную чувствительность, способствует тонкому восприятию цвета, формы, фактуры, пластики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315545"/>
            <a:ext cx="2592288" cy="16976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воображение, пространственное мышление, общую ручную умелость, мелкую моторику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301208"/>
            <a:ext cx="2592288" cy="122413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умение планировать работу по реализации замысла 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12160" y="1412776"/>
            <a:ext cx="2736304" cy="165618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Благотворно влияет на нервную систему в целом (легко возбудимым, страдающим неврологией)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3315545"/>
            <a:ext cx="2736304" cy="1697631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Синхронизирует работу обеих рук, </a:t>
            </a:r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трети площади коры головного мозга проектируется на </a:t>
            </a:r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кисти рук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47864" y="5301208"/>
            <a:ext cx="5400600" cy="122413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развивается эстетически, он учиться чувствовать , видеть, оценивать,   созидать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8418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69" y="3564212"/>
            <a:ext cx="21097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85858"/>
            <a:ext cx="21097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69" y="2520995"/>
            <a:ext cx="21097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5536" y="2479721"/>
            <a:ext cx="2088232" cy="72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-96981" y="2441621"/>
            <a:ext cx="307326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содержанию тематике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147829" y="2484212"/>
            <a:ext cx="289816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способу организации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12068" y="3596291"/>
            <a:ext cx="2171700" cy="75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способу создания образа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470069" y="3524442"/>
            <a:ext cx="2171700" cy="81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характеру деятельности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14600" y="476672"/>
            <a:ext cx="1966455" cy="114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-предметная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-декоративная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-сюжетная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67049" y="4706938"/>
            <a:ext cx="31242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-по схеме (технологические карты)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 натуры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-по словесному описанию (худ. слово)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-по замыслу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20075" y="260649"/>
            <a:ext cx="3428390" cy="192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-индивидуальная работа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-коллективная работа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-работа в парах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-работа малыми группами 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(по интересам детей) 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994946" y="4875213"/>
            <a:ext cx="2608868" cy="129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-комплексный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-интегрированный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-самостоятельный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291249" y="2338305"/>
            <a:ext cx="2474835" cy="1310787"/>
          </a:xfrm>
          <a:prstGeom prst="ellipse">
            <a:avLst/>
          </a:prstGeom>
          <a:solidFill>
            <a:srgbClr val="FFFF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7582681" y="4242255"/>
            <a:ext cx="0" cy="59266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8703">
            <a:off x="2424260" y="2378292"/>
            <a:ext cx="72548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982">
            <a:off x="5490805" y="2742383"/>
            <a:ext cx="12192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8862">
            <a:off x="2271456" y="2742383"/>
            <a:ext cx="12192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676">
            <a:off x="5345839" y="2041945"/>
            <a:ext cx="1585373" cy="1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адпись 2"/>
          <p:cNvSpPr txBox="1">
            <a:spLocks noChangeArrowheads="1"/>
          </p:cNvSpPr>
          <p:nvPr/>
        </p:nvSpPr>
        <p:spPr bwMode="auto">
          <a:xfrm>
            <a:off x="3653030" y="2469697"/>
            <a:ext cx="1751271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Виды лепки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53" y="4166985"/>
            <a:ext cx="4143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12" y="1632178"/>
            <a:ext cx="4143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53" y="1580452"/>
            <a:ext cx="4143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1600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дпись 2"/>
          <p:cNvSpPr txBox="1">
            <a:spLocks noChangeArrowheads="1"/>
          </p:cNvSpPr>
          <p:nvPr/>
        </p:nvSpPr>
        <p:spPr bwMode="auto">
          <a:xfrm>
            <a:off x="159070" y="1650092"/>
            <a:ext cx="2572731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Рельефный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520" y="3645024"/>
            <a:ext cx="2592288" cy="56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Конструктивный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547664" y="4346894"/>
            <a:ext cx="261737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Модульный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60030" y="4365104"/>
            <a:ext cx="2592289" cy="42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Скульптурный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801830" y="3632448"/>
            <a:ext cx="3090650" cy="52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Лепка на форме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28545" y="1831068"/>
            <a:ext cx="2263935" cy="58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Пластический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75856" y="908720"/>
            <a:ext cx="2880319" cy="63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Комбинированный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452081" y="1997075"/>
            <a:ext cx="4176464" cy="1354474"/>
          </a:xfrm>
          <a:prstGeom prst="ellipse">
            <a:avLst/>
          </a:prstGeom>
          <a:solidFill>
            <a:srgbClr val="FFFF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способов лепки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45224"/>
            <a:ext cx="5475287" cy="129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67737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936104"/>
          </a:xfrm>
          <a:ln>
            <a:noFill/>
          </a:ln>
        </p:spPr>
        <p:txBody>
          <a:bodyPr>
            <a:normAutofit fontScale="90000"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Какой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бывает </a:t>
            </a:r>
            <a:r>
              <a:rPr lang="ru-RU" b="1" dirty="0" err="1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пластилинография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r>
              <a:rPr lang="ru-RU" sz="3600" dirty="0" smtClean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sz="3600" dirty="0" smtClean="0">
                <a:solidFill>
                  <a:srgbClr val="C00000"/>
                </a:solidFill>
                <a:ea typeface="Calibri"/>
                <a:cs typeface="Times New Roman"/>
              </a:rPr>
            </a:br>
            <a:r>
              <a:rPr lang="ru-RU" sz="3100" b="1" i="1" dirty="0" smtClean="0">
                <a:solidFill>
                  <a:srgbClr val="000066"/>
                </a:solidFill>
                <a:latin typeface="Times New Roman"/>
                <a:ea typeface="Times New Roman"/>
              </a:rPr>
              <a:t>прямая </a:t>
            </a:r>
            <a:r>
              <a:rPr lang="ru-RU" sz="3100" b="1" i="1" dirty="0" err="1">
                <a:solidFill>
                  <a:srgbClr val="000066"/>
                </a:solidFill>
                <a:latin typeface="Times New Roman"/>
                <a:ea typeface="Times New Roman"/>
              </a:rPr>
              <a:t>пластилинография</a:t>
            </a:r>
            <a:endParaRPr lang="ru-RU" sz="3100" dirty="0">
              <a:solidFill>
                <a:srgbClr val="00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7196" r="4057" b="5917"/>
          <a:stretch/>
        </p:blipFill>
        <p:spPr>
          <a:xfrm>
            <a:off x="251520" y="2060848"/>
            <a:ext cx="5297715" cy="3730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t="3809" r="20476" b="15559"/>
          <a:stretch/>
        </p:blipFill>
        <p:spPr>
          <a:xfrm>
            <a:off x="5148064" y="3212976"/>
            <a:ext cx="3779777" cy="3364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69140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0066"/>
                </a:solidFill>
                <a:latin typeface="Times New Roman"/>
                <a:ea typeface="Times New Roman"/>
              </a:rPr>
              <a:t>Обратная </a:t>
            </a:r>
            <a:r>
              <a:rPr lang="ru-RU" sz="3200" b="1" i="1" dirty="0" err="1">
                <a:solidFill>
                  <a:srgbClr val="000066"/>
                </a:solidFill>
                <a:latin typeface="Times New Roman"/>
                <a:ea typeface="Times New Roman"/>
              </a:rPr>
              <a:t>пластилинография</a:t>
            </a:r>
            <a:r>
              <a:rPr lang="ru-RU" sz="3200" b="1" i="1" dirty="0">
                <a:solidFill>
                  <a:srgbClr val="000066"/>
                </a:solidFill>
                <a:latin typeface="Times New Roman"/>
                <a:ea typeface="Times New Roman"/>
              </a:rPr>
              <a:t> (витражная)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10212" r="11074" b="8066"/>
          <a:stretch/>
        </p:blipFill>
        <p:spPr>
          <a:xfrm>
            <a:off x="323527" y="1222997"/>
            <a:ext cx="2723050" cy="3691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04166"/>
            <a:ext cx="5460044" cy="3327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177" descr="картинки из пластилина"/>
          <p:cNvPicPr>
            <a:picLocks noChangeAspect="1" noChangeArrowheads="1"/>
          </p:cNvPicPr>
          <p:nvPr/>
        </p:nvPicPr>
        <p:blipFill rotWithShape="1">
          <a:blip r:embed="rId5" cstate="print"/>
          <a:srcRect l="30221" t="20589" r="24667" b="20122"/>
          <a:stretch/>
        </p:blipFill>
        <p:spPr bwMode="auto">
          <a:xfrm>
            <a:off x="1611058" y="4581128"/>
            <a:ext cx="2123499" cy="2093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t="31018" r="25350" b="31430"/>
          <a:stretch/>
        </p:blipFill>
        <p:spPr>
          <a:xfrm>
            <a:off x="5269039" y="5589622"/>
            <a:ext cx="3858622" cy="12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4856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rgbClr val="000066"/>
                </a:solidFill>
                <a:latin typeface="Times New Roman"/>
                <a:ea typeface="Times New Roman"/>
              </a:rPr>
              <a:t>Модульная </a:t>
            </a:r>
            <a:r>
              <a:rPr lang="ru-RU" sz="3200" b="1" i="1" dirty="0" err="1">
                <a:solidFill>
                  <a:srgbClr val="000066"/>
                </a:solidFill>
                <a:latin typeface="Times New Roman"/>
                <a:ea typeface="Times New Roman"/>
              </a:rPr>
              <a:t>пластилинография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46939"/>
            <a:ext cx="3816424" cy="2540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68" y="1442250"/>
            <a:ext cx="3948141" cy="4939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65104"/>
            <a:ext cx="2276872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123048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422</Words>
  <Application>Microsoft Office PowerPoint</Application>
  <PresentationFormat>Экран (4:3)</PresentationFormat>
  <Paragraphs>72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Пластилинография – это нетрадиционная техника изобразительного искусства, принцип которой заключается в создании лепной картины с изображением полуобъемных предметов по горизонтальной поверхности. </vt:lpstr>
      <vt:lpstr>Занятия лепкой комплексно воздействует на развитие ребенка</vt:lpstr>
      <vt:lpstr>Презентация PowerPoint</vt:lpstr>
      <vt:lpstr>Презентация PowerPoint</vt:lpstr>
      <vt:lpstr> Какой бывает пластилинография? прямая пластилинография</vt:lpstr>
      <vt:lpstr>Презентация PowerPoint</vt:lpstr>
      <vt:lpstr>Модульная пластилинография </vt:lpstr>
      <vt:lpstr>Мозаичная пластилинография </vt:lpstr>
      <vt:lpstr>Контурная пластилинография </vt:lpstr>
      <vt:lpstr> </vt:lpstr>
      <vt:lpstr> </vt:lpstr>
      <vt:lpstr>Презентация PowerPoint</vt:lpstr>
      <vt:lpstr>Пластилинография как средство развития творческих способностей детей с ОВЗ  На сегодняшний день в ФГОС сказано, что все дети имеют право на образование, и дети с ОВЗ с различной степени тяжести. </vt:lpstr>
      <vt:lpstr>Использавание  приемов лепки по возрастам:</vt:lpstr>
      <vt:lpstr>Презентация PowerPoint</vt:lpstr>
      <vt:lpstr>НОД по лепке из пластилина для детей 3-4 лет</vt:lpstr>
      <vt:lpstr>Технологическая карта для детей старшего дошкольного возраста, по лепке из пластилина</vt:lpstr>
      <vt:lpstr>Презентация PowerPoint</vt:lpstr>
      <vt:lpstr>Презентация PowerPoint</vt:lpstr>
      <vt:lpstr>Идеи лепки: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ДС</cp:lastModifiedBy>
  <cp:revision>149</cp:revision>
  <dcterms:created xsi:type="dcterms:W3CDTF">2015-02-24T09:24:26Z</dcterms:created>
  <dcterms:modified xsi:type="dcterms:W3CDTF">2019-07-29T10:23:33Z</dcterms:modified>
</cp:coreProperties>
</file>